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74" r:id="rId4"/>
    <p:sldId id="260" r:id="rId5"/>
    <p:sldId id="262" r:id="rId6"/>
    <p:sldId id="263" r:id="rId7"/>
    <p:sldId id="303" r:id="rId8"/>
    <p:sldId id="264" r:id="rId9"/>
    <p:sldId id="285" r:id="rId10"/>
    <p:sldId id="286" r:id="rId11"/>
    <p:sldId id="290" r:id="rId12"/>
    <p:sldId id="283" r:id="rId13"/>
    <p:sldId id="279" r:id="rId14"/>
    <p:sldId id="280" r:id="rId15"/>
    <p:sldId id="30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76"/>
    <a:srgbClr val="0000FF"/>
    <a:srgbClr val="002A4E"/>
    <a:srgbClr val="56F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94" autoAdjust="0"/>
    <p:restoredTop sz="94161" autoAdjust="0"/>
  </p:normalViewPr>
  <p:slideViewPr>
    <p:cSldViewPr snapToGrid="0">
      <p:cViewPr varScale="1">
        <p:scale>
          <a:sx n="69" d="100"/>
          <a:sy n="69" d="100"/>
        </p:scale>
        <p:origin x="107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3200084\Desktop\239%20PCS%20RMA\EXCEL%20SO%20D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Top Fail Issue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Sheet2!$F$1</c:f>
              <c:strCache>
                <c:ptCount val="1"/>
                <c:pt idx="0">
                  <c:v>Q'ty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7777777777777779E-3"/>
                  <c:y val="1.3888888888888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76-4935-805E-67AB55C64B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Sheet2!$E$2:$E$6</c:f>
              <c:strCache>
                <c:ptCount val="5"/>
                <c:pt idx="0">
                  <c:v>Burn Abnormal</c:v>
                </c:pt>
                <c:pt idx="1">
                  <c:v>P3V3 short</c:v>
                </c:pt>
                <c:pt idx="2">
                  <c:v>Moisture-contaminated</c:v>
                </c:pt>
                <c:pt idx="3">
                  <c:v>REG_OUT short</c:v>
                </c:pt>
                <c:pt idx="4">
                  <c:v>DOA</c:v>
                </c:pt>
              </c:strCache>
            </c:strRef>
          </c:cat>
          <c:val>
            <c:numRef>
              <c:f>Sheet2!$F$2:$F$6</c:f>
              <c:numCache>
                <c:formatCode>General</c:formatCode>
                <c:ptCount val="5"/>
                <c:pt idx="0">
                  <c:v>10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76-4935-805E-67AB55C64B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8762264"/>
        <c:axId val="498758328"/>
      </c:barChart>
      <c:lineChart>
        <c:grouping val="standard"/>
        <c:varyColors val="0"/>
        <c:ser>
          <c:idx val="1"/>
          <c:order val="1"/>
          <c:tx>
            <c:strRef>
              <c:f>Sheet2!$G$1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6882108486439198E-2"/>
                  <c:y val="-0.113391294838145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D76-4935-805E-67AB55C64B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Sheet2!$E$2:$E$6</c:f>
              <c:strCache>
                <c:ptCount val="5"/>
                <c:pt idx="0">
                  <c:v>Burn Abnormal</c:v>
                </c:pt>
                <c:pt idx="1">
                  <c:v>P3V3 short</c:v>
                </c:pt>
                <c:pt idx="2">
                  <c:v>Moisture-contaminated</c:v>
                </c:pt>
                <c:pt idx="3">
                  <c:v>REG_OUT short</c:v>
                </c:pt>
                <c:pt idx="4">
                  <c:v>DOA</c:v>
                </c:pt>
              </c:strCache>
            </c:strRef>
          </c:cat>
          <c:val>
            <c:numRef>
              <c:f>Sheet2!$G$2:$G$6</c:f>
              <c:numCache>
                <c:formatCode>0%</c:formatCode>
                <c:ptCount val="5"/>
                <c:pt idx="0">
                  <c:v>0.37037037037037035</c:v>
                </c:pt>
                <c:pt idx="1">
                  <c:v>0.62962962962962954</c:v>
                </c:pt>
                <c:pt idx="2">
                  <c:v>0.81481481481481466</c:v>
                </c:pt>
                <c:pt idx="3">
                  <c:v>0.9629629629629628</c:v>
                </c:pt>
                <c:pt idx="4">
                  <c:v>0.99999999999999978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76-4935-805E-67AB55C64B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00815288"/>
        <c:axId val="500819880"/>
      </c:lineChart>
      <c:catAx>
        <c:axId val="49876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58328"/>
        <c:crosses val="autoZero"/>
        <c:auto val="1"/>
        <c:lblAlgn val="ctr"/>
        <c:lblOffset val="100"/>
        <c:noMultiLvlLbl val="0"/>
      </c:catAx>
      <c:valAx>
        <c:axId val="49875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62264"/>
        <c:crosses val="autoZero"/>
        <c:crossBetween val="between"/>
      </c:valAx>
      <c:valAx>
        <c:axId val="500819880"/>
        <c:scaling>
          <c:orientation val="minMax"/>
          <c:max val="1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0815288"/>
        <c:crosses val="max"/>
        <c:crossBetween val="between"/>
      </c:valAx>
      <c:catAx>
        <c:axId val="500815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0819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2F76"/>
      </a:solidFill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EFC62-18E7-4483-A4FD-41584635AD5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30EDE-5A69-4E77-9547-9367DFC04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94254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2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6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8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2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94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3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8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9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1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4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6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70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74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57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DFD52-3788-46A7-99AD-9C1BE444429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2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892"/>
            <a:ext cx="799931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BFX AT-100 RMA 25PCS RMA &amp; 1PCS DOA FA REPORT</a:t>
            </a:r>
            <a:endParaRPr lang="en-US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2024/12/04</a:t>
            </a:r>
          </a:p>
        </p:txBody>
      </p:sp>
    </p:spTree>
    <p:extLst>
      <p:ext uri="{BB962C8B-B14F-4D97-AF65-F5344CB8AC3E}">
        <p14:creationId xmlns:p14="http://schemas.microsoft.com/office/powerpoint/2010/main" val="41244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19888" y="58084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  <a:endParaRPr 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7471"/>
              </p:ext>
            </p:extLst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Leader: Jack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Toney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Justin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Ken/ Rachel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PM: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1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449704"/>
              </p:ext>
            </p:extLst>
          </p:nvPr>
        </p:nvGraphicFramePr>
        <p:xfrm>
          <a:off x="585504" y="884490"/>
          <a:ext cx="11132458" cy="5092437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495818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2024-Dec-04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5837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25pcs RMA &amp; 1pc DOA T99X171.00 </a:t>
                      </a: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 boot issue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216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Burned *10pcs~37%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L304_P3V3 short GND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pt-BR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*6pcs~26%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No</a:t>
                      </a:r>
                      <a:r>
                        <a:rPr lang="pt-BR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boot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*5pcs~18%</a:t>
                      </a:r>
                      <a:endParaRPr lang="en-US" sz="18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L801_REG_OUT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short GND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*4pcs~15%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DOA *1pcs~4% (follow U801_RTL8211F-CG MPM: RTL8211F-CG, P/N 002.02152.005, DC: O15, Vendor: REALTEK NG component issue)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5837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26pcs / 388pcs ~ 6.7% RMA can’t Boot up</a:t>
                      </a:r>
                      <a:endParaRPr kumimoji="0" lang="en-US" altLang="zh-TW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070" y="99648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 Level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177055"/>
              </p:ext>
            </p:extLst>
          </p:nvPr>
        </p:nvGraphicFramePr>
        <p:xfrm>
          <a:off x="429491" y="745970"/>
          <a:ext cx="11414167" cy="5103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1833493175"/>
                    </a:ext>
                  </a:extLst>
                </a:gridCol>
                <a:gridCol w="167801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250592">
                  <a:extLst>
                    <a:ext uri="{9D8B030D-6E8A-4147-A177-3AD203B41FA5}">
                      <a16:colId xmlns:a16="http://schemas.microsoft.com/office/drawing/2014/main" val="3982294261"/>
                    </a:ext>
                  </a:extLst>
                </a:gridCol>
                <a:gridCol w="2024161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</a:tblGrid>
              <a:tr h="1898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T_SN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1898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Y0N0ZKK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08:57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04:39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11:28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01:11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Y0O1GVM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09:04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14/06/2024 05:39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15/06/2024 05:28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Y0O32AE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05:48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08:40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10:53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02:34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08:00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Y0R0MJE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03/07/2024 02:50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10:23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12:29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09:35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Y0R0Z56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05:12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08:17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09/07/2024 12:50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Y0W18XQ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09/08/2024 02:30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05:46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YZM16PM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05/03/2024 10:41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05:42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YZM1CXJ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02:18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01:17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04:09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YZO00SV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01:55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07:25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08:07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YZO03XR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08:36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07:14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11:00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YZQ08E0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02/04/2024 08:46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11:46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01:08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YZQ0C2C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03/04/2024 11:06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04:53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12:28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YZQ0MEE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05:01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11:36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YZR0PXO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10:39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09:56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09:12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05:32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YZR0UBB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12:43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06:45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07:34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YZR0XSO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10:39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06:57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YZV00LD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02/05/2024 11:29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04:21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06:52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01:10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03:44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07:58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YZV04UV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04:44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YZV07GN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01:52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03:22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YZV08VA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12:39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10:54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YZW0HFW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11:41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03:20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YZW0S31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08:21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3346" y="585189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SMT</a:t>
            </a:r>
          </a:p>
        </p:txBody>
      </p:sp>
    </p:spTree>
    <p:extLst>
      <p:ext uri="{BB962C8B-B14F-4D97-AF65-F5344CB8AC3E}">
        <p14:creationId xmlns:p14="http://schemas.microsoft.com/office/powerpoint/2010/main" val="71446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3847"/>
              </p:ext>
            </p:extLst>
          </p:nvPr>
        </p:nvGraphicFramePr>
        <p:xfrm>
          <a:off x="330200" y="766025"/>
          <a:ext cx="11596974" cy="50909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8077">
                  <a:extLst>
                    <a:ext uri="{9D8B030D-6E8A-4147-A177-3AD203B41FA5}">
                      <a16:colId xmlns:a16="http://schemas.microsoft.com/office/drawing/2014/main" val="2678514888"/>
                    </a:ext>
                  </a:extLst>
                </a:gridCol>
                <a:gridCol w="1268685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846873156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28708865"/>
                    </a:ext>
                  </a:extLst>
                </a:gridCol>
                <a:gridCol w="1138237">
                  <a:extLst>
                    <a:ext uri="{9D8B030D-6E8A-4147-A177-3AD203B41FA5}">
                      <a16:colId xmlns:a16="http://schemas.microsoft.com/office/drawing/2014/main" val="460421236"/>
                    </a:ext>
                  </a:extLst>
                </a:gridCol>
              </a:tblGrid>
              <a:tr h="246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r>
                        <a:rPr lang="en-US" sz="1100" b="1" i="0" u="none" strike="noStrike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2380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SHIPPING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DATE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03:52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08:03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6/19/2024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09:56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10:05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08:27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09:02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05:53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07:47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08:49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7/15/2024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11:02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02:04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10:04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08:12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11:07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05:15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4/8/2024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10:09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08:19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08:26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09:18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09:42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09:54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5/20/2024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03:50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08:02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10:28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09:03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09:59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10:13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09:11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11:02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12:51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10:38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5/16/2024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886" y="591861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634" y="64276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</a:p>
        </p:txBody>
      </p:sp>
    </p:spTree>
    <p:extLst>
      <p:ext uri="{BB962C8B-B14F-4D97-AF65-F5344CB8AC3E}">
        <p14:creationId xmlns:p14="http://schemas.microsoft.com/office/powerpoint/2010/main" val="28531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54276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X-ray Checking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44067" y="733685"/>
            <a:ext cx="3781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26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no find out abnormal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700011"/>
              </p:ext>
            </p:extLst>
          </p:nvPr>
        </p:nvGraphicFramePr>
        <p:xfrm>
          <a:off x="314785" y="1106034"/>
          <a:ext cx="11580581" cy="475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121">
                  <a:extLst>
                    <a:ext uri="{9D8B030D-6E8A-4147-A177-3AD203B41FA5}">
                      <a16:colId xmlns:a16="http://schemas.microsoft.com/office/drawing/2014/main" val="7603587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1609321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2826621512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332333104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69963216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23846988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483478013"/>
                    </a:ext>
                  </a:extLst>
                </a:gridCol>
              </a:tblGrid>
              <a:tr h="6118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(CPU)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U504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U506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816003"/>
                  </a:ext>
                </a:extLst>
              </a:tr>
              <a:tr h="183226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X-ray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sample of </a:t>
                      </a: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26 pcs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64941"/>
                  </a:ext>
                </a:extLst>
              </a:tr>
              <a:tr h="47986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U602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FIL1410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127643"/>
                  </a:ext>
                </a:extLst>
              </a:tr>
              <a:tr h="183226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4102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351" y="1903832"/>
            <a:ext cx="1517400" cy="1583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167" y="1891090"/>
            <a:ext cx="1433751" cy="1596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334" y="1903832"/>
            <a:ext cx="1366634" cy="15835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42" y="1903832"/>
            <a:ext cx="1414214" cy="1583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3737" y="1903832"/>
            <a:ext cx="1332412" cy="15835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7554" y="1903832"/>
            <a:ext cx="1332412" cy="15835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8692" y="4187672"/>
            <a:ext cx="2420118" cy="16407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8286" y="4200414"/>
            <a:ext cx="1776548" cy="16280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7212" y="4200414"/>
            <a:ext cx="1776548" cy="16280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4785" y="5962575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all 26pcs no find out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615745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Double check fail symptom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4975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176527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265884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100% fail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73054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473083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23144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16pcs no find out abnormal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623174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3980383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730540" y="2385401"/>
            <a:ext cx="895927" cy="77585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10pcs burned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71527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Baking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771556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21617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Re-test 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921647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680835" y="997406"/>
            <a:ext cx="895927" cy="77585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11pcs fail boot up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1068113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8466022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216179" y="2385401"/>
            <a:ext cx="895927" cy="77585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5pcs NTF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4730838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231449" y="2385401"/>
            <a:ext cx="895927" cy="77585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Suspect scrap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9227560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9728171" y="2385401"/>
            <a:ext cx="895927" cy="77585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lowchart: Connector 58"/>
          <p:cNvSpPr/>
          <p:nvPr/>
        </p:nvSpPr>
        <p:spPr>
          <a:xfrm>
            <a:off x="11181744" y="1042087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2106228" y="3405334"/>
            <a:ext cx="1000298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impendent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ight Arrow 61"/>
          <p:cNvSpPr/>
          <p:nvPr/>
        </p:nvSpPr>
        <p:spPr>
          <a:xfrm>
            <a:off x="3132619" y="370100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ight Arrow 82"/>
          <p:cNvSpPr/>
          <p:nvPr/>
        </p:nvSpPr>
        <p:spPr>
          <a:xfrm>
            <a:off x="1683896" y="370100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ight Arrow 85"/>
          <p:cNvSpPr/>
          <p:nvPr/>
        </p:nvSpPr>
        <p:spPr>
          <a:xfrm>
            <a:off x="3248210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633230" y="3385468"/>
            <a:ext cx="1090545" cy="77585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6pcs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L304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633230" y="4382013"/>
            <a:ext cx="1090545" cy="77585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4pcs L801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Bent-Up Arrow 88"/>
          <p:cNvSpPr/>
          <p:nvPr/>
        </p:nvSpPr>
        <p:spPr>
          <a:xfrm rot="5400000">
            <a:off x="2865967" y="4121151"/>
            <a:ext cx="267449" cy="1058333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Bent-Up Arrow 89"/>
          <p:cNvSpPr/>
          <p:nvPr/>
        </p:nvSpPr>
        <p:spPr>
          <a:xfrm rot="5400000">
            <a:off x="2865967" y="5261566"/>
            <a:ext cx="267449" cy="1058333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3633229" y="5438195"/>
            <a:ext cx="1090545" cy="77585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1pcs DOA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>
            <a:off x="2506656" y="4479291"/>
            <a:ext cx="0" cy="1414304"/>
          </a:xfrm>
          <a:prstGeom prst="line">
            <a:avLst/>
          </a:prstGeom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6139183" y="3769068"/>
            <a:ext cx="5349811" cy="21236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2A4E"/>
                </a:solidFill>
              </a:rPr>
              <a:t>Summary: </a:t>
            </a:r>
            <a:endParaRPr lang="en-US" sz="2400" b="1" dirty="0" smtClean="0">
              <a:solidFill>
                <a:srgbClr val="002A4E"/>
              </a:solidFill>
            </a:endParaRPr>
          </a:p>
          <a:p>
            <a:r>
              <a:rPr lang="en-US" dirty="0" smtClean="0">
                <a:solidFill>
                  <a:srgbClr val="002A4E"/>
                </a:solidFill>
              </a:rPr>
              <a:t>- VI: Burned </a:t>
            </a:r>
            <a:r>
              <a:rPr lang="en-US" dirty="0">
                <a:solidFill>
                  <a:srgbClr val="002A4E"/>
                </a:solidFill>
              </a:rPr>
              <a:t>*</a:t>
            </a:r>
            <a:r>
              <a:rPr lang="en-US" dirty="0" smtClean="0">
                <a:solidFill>
                  <a:srgbClr val="002A4E"/>
                </a:solidFill>
              </a:rPr>
              <a:t>10pcs~37%</a:t>
            </a:r>
            <a:endParaRPr lang="en-US" dirty="0">
              <a:solidFill>
                <a:srgbClr val="002A4E"/>
              </a:solidFill>
            </a:endParaRPr>
          </a:p>
          <a:p>
            <a:r>
              <a:rPr lang="en-US" dirty="0">
                <a:solidFill>
                  <a:srgbClr val="002A4E"/>
                </a:solidFill>
              </a:rPr>
              <a:t>- </a:t>
            </a:r>
            <a:r>
              <a:rPr lang="en-US" dirty="0" smtClean="0">
                <a:solidFill>
                  <a:srgbClr val="002A4E"/>
                </a:solidFill>
              </a:rPr>
              <a:t>Measure: L304_P3V3 </a:t>
            </a:r>
            <a:r>
              <a:rPr lang="en-US" dirty="0">
                <a:solidFill>
                  <a:srgbClr val="002A4E"/>
                </a:solidFill>
              </a:rPr>
              <a:t>short GND *</a:t>
            </a:r>
            <a:r>
              <a:rPr lang="en-US" dirty="0" smtClean="0">
                <a:solidFill>
                  <a:srgbClr val="002A4E"/>
                </a:solidFill>
              </a:rPr>
              <a:t>6pcs~26%</a:t>
            </a:r>
            <a:endParaRPr lang="en-US" dirty="0">
              <a:solidFill>
                <a:srgbClr val="002A4E"/>
              </a:solidFill>
            </a:endParaRPr>
          </a:p>
          <a:p>
            <a:r>
              <a:rPr lang="en-US" dirty="0">
                <a:solidFill>
                  <a:srgbClr val="002A4E"/>
                </a:solidFill>
              </a:rPr>
              <a:t>- </a:t>
            </a:r>
            <a:r>
              <a:rPr lang="en-US" dirty="0" smtClean="0">
                <a:solidFill>
                  <a:srgbClr val="002A4E"/>
                </a:solidFill>
              </a:rPr>
              <a:t>Normally</a:t>
            </a:r>
            <a:r>
              <a:rPr lang="en-US" dirty="0" smtClean="0">
                <a:solidFill>
                  <a:srgbClr val="002A4E"/>
                </a:solidFill>
              </a:rPr>
              <a:t>: *</a:t>
            </a:r>
            <a:r>
              <a:rPr lang="en-US" dirty="0" smtClean="0">
                <a:solidFill>
                  <a:srgbClr val="002A4E"/>
                </a:solidFill>
              </a:rPr>
              <a:t>5pcs~18%</a:t>
            </a:r>
            <a:endParaRPr lang="en-US" dirty="0">
              <a:solidFill>
                <a:srgbClr val="002A4E"/>
              </a:solidFill>
            </a:endParaRPr>
          </a:p>
          <a:p>
            <a:r>
              <a:rPr lang="en-US" dirty="0">
                <a:solidFill>
                  <a:srgbClr val="002A4E"/>
                </a:solidFill>
              </a:rPr>
              <a:t>- </a:t>
            </a:r>
            <a:r>
              <a:rPr lang="en-US" dirty="0" smtClean="0">
                <a:solidFill>
                  <a:srgbClr val="002A4E"/>
                </a:solidFill>
              </a:rPr>
              <a:t>Measure: </a:t>
            </a:r>
            <a:r>
              <a:rPr lang="en-US" dirty="0">
                <a:solidFill>
                  <a:srgbClr val="002A4E"/>
                </a:solidFill>
              </a:rPr>
              <a:t>L801_REG_OUT short GND*4pcs~15%</a:t>
            </a:r>
          </a:p>
          <a:p>
            <a:r>
              <a:rPr lang="en-US" dirty="0">
                <a:solidFill>
                  <a:srgbClr val="002A4E"/>
                </a:solidFill>
              </a:rPr>
              <a:t>- DOA *1pcs~4%</a:t>
            </a:r>
          </a:p>
          <a:p>
            <a:endParaRPr lang="en-US" dirty="0">
              <a:solidFill>
                <a:srgbClr val="002A4E"/>
              </a:solidFill>
            </a:endParaRPr>
          </a:p>
        </p:txBody>
      </p:sp>
      <p:sp>
        <p:nvSpPr>
          <p:cNvPr id="44" name="Flowchart: Connector 43"/>
          <p:cNvSpPr/>
          <p:nvPr/>
        </p:nvSpPr>
        <p:spPr>
          <a:xfrm>
            <a:off x="760695" y="3402671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193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22639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Fail issue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7227" y="585598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1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Burned~37%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4530" y="585598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L304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short~26%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7227" y="6281839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4: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 short~15%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4530" y="6281839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5: DOA~4%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62096" y="5508550"/>
            <a:ext cx="11791114" cy="442674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have 5 top issue: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37188" y="585598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No boot~18%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418" y="690477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Sorting 26pcs result:</a:t>
            </a:r>
            <a:endParaRPr lang="en-US" b="1" dirty="0">
              <a:solidFill>
                <a:srgbClr val="002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4675582"/>
              </p:ext>
            </p:extLst>
          </p:nvPr>
        </p:nvGraphicFramePr>
        <p:xfrm>
          <a:off x="1294753" y="1215494"/>
          <a:ext cx="9919347" cy="3962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639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702025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1: Burn abnormal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626283" y="794410"/>
            <a:ext cx="1107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VI 26 Boards find out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10pcs was 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burnt,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94416"/>
              </p:ext>
            </p:extLst>
          </p:nvPr>
        </p:nvGraphicFramePr>
        <p:xfrm>
          <a:off x="713456" y="1503337"/>
          <a:ext cx="10991351" cy="4071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0061">
                  <a:extLst>
                    <a:ext uri="{9D8B030D-6E8A-4147-A177-3AD203B41FA5}">
                      <a16:colId xmlns:a16="http://schemas.microsoft.com/office/drawing/2014/main" val="3383578137"/>
                    </a:ext>
                  </a:extLst>
                </a:gridCol>
                <a:gridCol w="6018022">
                  <a:extLst>
                    <a:ext uri="{9D8B030D-6E8A-4147-A177-3AD203B41FA5}">
                      <a16:colId xmlns:a16="http://schemas.microsoft.com/office/drawing/2014/main" val="2792068453"/>
                    </a:ext>
                  </a:extLst>
                </a:gridCol>
                <a:gridCol w="1923268">
                  <a:extLst>
                    <a:ext uri="{9D8B030D-6E8A-4147-A177-3AD203B41FA5}">
                      <a16:colId xmlns:a16="http://schemas.microsoft.com/office/drawing/2014/main" val="2741918438"/>
                    </a:ext>
                  </a:extLst>
                </a:gridCol>
              </a:tblGrid>
              <a:tr h="47493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357288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file picture sample of 10pcs scrap and FA</a:t>
                      </a: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365448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#11: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R823, R824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 burnt.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365224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#12: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365336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35728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#14: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R823, R824</a:t>
                      </a: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9360"/>
                  </a:ext>
                </a:extLst>
              </a:tr>
              <a:tr h="35728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#15: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62302"/>
                  </a:ext>
                </a:extLst>
              </a:tr>
              <a:tr h="357288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#17: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U303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500630"/>
                  </a:ext>
                </a:extLst>
              </a:tr>
              <a:tr h="357288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#18: 2C9811A60788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5205976"/>
                  </a:ext>
                </a:extLst>
              </a:tr>
              <a:tr h="357288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#21: 2C9811A57A5B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R825, R826 was burnt.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327447"/>
                  </a:ext>
                </a:extLst>
              </a:tr>
              <a:tr h="357288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#25: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03512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626283" y="5650847"/>
            <a:ext cx="11652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325">
              <a:lnSpc>
                <a:spcPct val="150000"/>
              </a:lnSpc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With product was burned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FA and repair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543499"/>
              </p:ext>
            </p:extLst>
          </p:nvPr>
        </p:nvGraphicFramePr>
        <p:xfrm>
          <a:off x="10210799" y="370913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Worksheet" showAsIcon="1" r:id="rId3" imgW="914400" imgH="771480" progId="Excel.Sheet.12">
                  <p:embed/>
                </p:oleObj>
              </mc:Choice>
              <mc:Fallback>
                <p:oleObj name="Worksheet" showAsIcon="1" r:id="rId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10799" y="370913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10632281" y="3153556"/>
            <a:ext cx="885" cy="385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77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6534" y="756272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altLang="zh-TW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 board found out L304_P3V3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353269" y="5328781"/>
            <a:ext cx="1199255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NG#4,#7,#8,#10,#19,#20 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follow U1_S905X2_B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MPM:S905X2-B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P/N: 002.02753.005, DC: 20240408, 20231224, 20231224, D20240122, D20240122, 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AMLOGIC) component.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4215362" y="2316228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641186" y="4504385"/>
            <a:ext cx="1164939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U801 U1001 U1101 U601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with 0 ohm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482872"/>
              </p:ext>
            </p:extLst>
          </p:nvPr>
        </p:nvGraphicFramePr>
        <p:xfrm>
          <a:off x="672391" y="1191241"/>
          <a:ext cx="1093933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96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1781505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4495269"/>
                    </a:ext>
                  </a:extLst>
                </a:gridCol>
                <a:gridCol w="1015648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377756356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L304_P3V3 Checking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#7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#8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&gt;5.312k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227809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26446" y="99546"/>
            <a:ext cx="602049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2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: P3V3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short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305" y="2685560"/>
            <a:ext cx="2776011" cy="179111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812473" y="2906341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097582" y="2150845"/>
            <a:ext cx="1791118" cy="286054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8617527" y="2761197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29369" y="2892099"/>
            <a:ext cx="683446" cy="381000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195895" y="2906340"/>
            <a:ext cx="683446" cy="381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9279" y="0"/>
            <a:ext cx="8818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spc="-1" dirty="0">
                <a:solidFill>
                  <a:srgbClr val="002F76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2:</a:t>
            </a:r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Measure U1_S905X2_B analysis</a:t>
            </a:r>
            <a:endParaRPr lang="en-US" altLang="zh-TW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570" y="629465"/>
            <a:ext cx="7941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impedance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U1 and measure impedance result as table below: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13208"/>
              </p:ext>
            </p:extLst>
          </p:nvPr>
        </p:nvGraphicFramePr>
        <p:xfrm>
          <a:off x="503996" y="968019"/>
          <a:ext cx="5649882" cy="4861726"/>
        </p:xfrm>
        <a:graphic>
          <a:graphicData uri="http://schemas.openxmlformats.org/drawingml/2006/table">
            <a:tbl>
              <a:tblPr/>
              <a:tblGrid>
                <a:gridCol w="297421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356004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983413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2955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80763310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4115401640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2169664270"/>
                    </a:ext>
                  </a:extLst>
                </a:gridCol>
              </a:tblGrid>
              <a:tr h="345623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224kK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0.931M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89.2K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9.90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1.455M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353M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352M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3554M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47.4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1.592M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1.471M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10.10K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4937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1.046K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26.96K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1.379M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0.679M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1.167M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0.781M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1.158M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1.164M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521948"/>
              </p:ext>
            </p:extLst>
          </p:nvPr>
        </p:nvGraphicFramePr>
        <p:xfrm>
          <a:off x="6279277" y="968016"/>
          <a:ext cx="5742509" cy="4861732"/>
        </p:xfrm>
        <a:graphic>
          <a:graphicData uri="http://schemas.openxmlformats.org/drawingml/2006/table">
            <a:tbl>
              <a:tblPr/>
              <a:tblGrid>
                <a:gridCol w="319199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407418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013791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517571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993942592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876091654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363812860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215060343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7132276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714175588"/>
                    </a:ext>
                  </a:extLst>
                </a:gridCol>
              </a:tblGrid>
              <a:tr h="339781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2.63M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2.668M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3.45M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3.520M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3.363M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3.421M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3.108M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3.121M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8570" y="5829745"/>
            <a:ext cx="12120485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 (MPM:S905X2-B, P/N: 002.02753.005, DC: 20240408, 20231224, 20231224, D20240122, D20240122, Vendor: AMLOGIC)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AVDD33_USB,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VDDIO_H, VDDIO_AO, AVDD0V8_USB_PCIe impedance abnormal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8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868648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3: M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oisture-contaminated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921475"/>
              </p:ext>
            </p:extLst>
          </p:nvPr>
        </p:nvGraphicFramePr>
        <p:xfrm>
          <a:off x="769692" y="1415867"/>
          <a:ext cx="10668654" cy="391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2760">
                  <a:extLst>
                    <a:ext uri="{9D8B030D-6E8A-4147-A177-3AD203B41FA5}">
                      <a16:colId xmlns:a16="http://schemas.microsoft.com/office/drawing/2014/main" val="3383578137"/>
                    </a:ext>
                  </a:extLst>
                </a:gridCol>
                <a:gridCol w="8205894">
                  <a:extLst>
                    <a:ext uri="{9D8B030D-6E8A-4147-A177-3AD203B41FA5}">
                      <a16:colId xmlns:a16="http://schemas.microsoft.com/office/drawing/2014/main" val="1400498725"/>
                    </a:ext>
                  </a:extLst>
                </a:gridCol>
              </a:tblGrid>
              <a:tr h="3998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#22: 2C9811A62306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Inspection check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 found out abnormal</a:t>
                      </a:r>
                      <a:endParaRPr lang="en-US" sz="1800" b="0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The product status boot up fail( don’t have HDMI out put, no ping)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Measure power supply U303, U304, U301, U302, U308,U306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8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supply No Abnormal.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NG board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BAKING (45°C in 24 hour). </a:t>
                      </a:r>
                      <a:endParaRPr lang="en-US" sz="18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After Baking 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Re-test at FATP (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UKFTFT1RCBURN IN 8 MINUTES RC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OBARC2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) 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Normal Pass</a:t>
                      </a: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cause: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The product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moisture-contaminated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#5: 2C9811A7885E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6760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#1: 2C9811A619C2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6955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#2: 2C9811A67F85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8113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#16: 2C9811A548CE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91271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5504" y="883895"/>
            <a:ext cx="7925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Baking(45°C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24 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hour)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Check boot up and measurement 5pcs no boot up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926446" y="5395686"/>
            <a:ext cx="1110136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ctr"/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Suspect product not well preserved</a:t>
            </a:r>
          </a:p>
        </p:txBody>
      </p:sp>
    </p:spTree>
    <p:extLst>
      <p:ext uri="{BB962C8B-B14F-4D97-AF65-F5344CB8AC3E}">
        <p14:creationId xmlns:p14="http://schemas.microsoft.com/office/powerpoint/2010/main" val="375701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539110" y="5359205"/>
            <a:ext cx="1165289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NG#9,#23,#24,#26 : This issue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(MPM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RTL8211F-CG, P/N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002.02152.005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DC:DN52; 02/16/2024; O04;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O08, 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REALTEK) component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4425161" y="2482053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730866" y="4437957"/>
            <a:ext cx="1164939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L801_REG_OUT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U306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U1101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L801_REG_OUT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0 ohm with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L801_REG_OUT 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84862"/>
              </p:ext>
            </p:extLst>
          </p:nvPr>
        </p:nvGraphicFramePr>
        <p:xfrm>
          <a:off x="1002881" y="1402026"/>
          <a:ext cx="1065054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437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2231789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435560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272359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L801_REG_OUT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#26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2.141k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31265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26446" y="99546"/>
            <a:ext cx="7254037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4: </a:t>
            </a:r>
            <a:r>
              <a:rPr lang="en-US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REG_OUT</a:t>
            </a:r>
            <a:r>
              <a:rPr lang="en-US" altLang="zh-TW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short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9110" y="839096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4 NG board power found out L801_REG_OUT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85696" y="2243774"/>
            <a:ext cx="1678929" cy="2902858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218873" y="2946741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521702" y="2223969"/>
            <a:ext cx="1683283" cy="2938113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7897782" y="2907119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67066" y="3141543"/>
            <a:ext cx="837047" cy="381000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566449" y="3226524"/>
            <a:ext cx="902407" cy="3763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439" y="27296"/>
            <a:ext cx="945290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4: Measure U801_RTL8211F-CG 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nalysis</a:t>
            </a:r>
            <a:endParaRPr lang="en-US" altLang="en-US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3431D8-B25D-4F4B-9CEA-0852B95E092C}"/>
              </a:ext>
            </a:extLst>
          </p:cNvPr>
          <p:cNvSpPr/>
          <p:nvPr/>
        </p:nvSpPr>
        <p:spPr>
          <a:xfrm>
            <a:off x="300927" y="673627"/>
            <a:ext cx="10007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NG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measure impedance result as table below: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747696"/>
              </p:ext>
            </p:extLst>
          </p:nvPr>
        </p:nvGraphicFramePr>
        <p:xfrm>
          <a:off x="560089" y="1142808"/>
          <a:ext cx="5332711" cy="4444557"/>
        </p:xfrm>
        <a:graphic>
          <a:graphicData uri="http://schemas.openxmlformats.org/drawingml/2006/table">
            <a:tbl>
              <a:tblPr/>
              <a:tblGrid>
                <a:gridCol w="395448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116060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884267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736350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  <a:gridCol w="718682">
                  <a:extLst>
                    <a:ext uri="{9D8B030D-6E8A-4147-A177-3AD203B41FA5}">
                      <a16:colId xmlns:a16="http://schemas.microsoft.com/office/drawing/2014/main" val="3709527652"/>
                    </a:ext>
                  </a:extLst>
                </a:gridCol>
                <a:gridCol w="718682">
                  <a:extLst>
                    <a:ext uri="{9D8B030D-6E8A-4147-A177-3AD203B41FA5}">
                      <a16:colId xmlns:a16="http://schemas.microsoft.com/office/drawing/2014/main" val="3134148510"/>
                    </a:ext>
                  </a:extLst>
                </a:gridCol>
                <a:gridCol w="718682">
                  <a:extLst>
                    <a:ext uri="{9D8B030D-6E8A-4147-A177-3AD203B41FA5}">
                      <a16:colId xmlns:a16="http://schemas.microsoft.com/office/drawing/2014/main" val="74931311"/>
                    </a:ext>
                  </a:extLst>
                </a:gridCol>
              </a:tblGrid>
              <a:tr h="79743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97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2.829K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81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17.14K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17.45K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2.632K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282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77.6K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17.09K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3.318K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161.4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815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124.7K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34.3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08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2.591M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564869"/>
              </p:ext>
            </p:extLst>
          </p:nvPr>
        </p:nvGraphicFramePr>
        <p:xfrm>
          <a:off x="5993419" y="1142808"/>
          <a:ext cx="5590421" cy="4444550"/>
        </p:xfrm>
        <a:graphic>
          <a:graphicData uri="http://schemas.openxmlformats.org/drawingml/2006/table">
            <a:tbl>
              <a:tblPr/>
              <a:tblGrid>
                <a:gridCol w="488811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1580512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619541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733759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  <a:gridCol w="619541">
                  <a:extLst>
                    <a:ext uri="{9D8B030D-6E8A-4147-A177-3AD203B41FA5}">
                      <a16:colId xmlns:a16="http://schemas.microsoft.com/office/drawing/2014/main" val="3286789604"/>
                    </a:ext>
                  </a:extLst>
                </a:gridCol>
                <a:gridCol w="747603">
                  <a:extLst>
                    <a:ext uri="{9D8B030D-6E8A-4147-A177-3AD203B41FA5}">
                      <a16:colId xmlns:a16="http://schemas.microsoft.com/office/drawing/2014/main" val="1332457838"/>
                    </a:ext>
                  </a:extLst>
                </a:gridCol>
                <a:gridCol w="800654">
                  <a:extLst>
                    <a:ext uri="{9D8B030D-6E8A-4147-A177-3AD203B41FA5}">
                      <a16:colId xmlns:a16="http://schemas.microsoft.com/office/drawing/2014/main" val="3454163566"/>
                    </a:ext>
                  </a:extLst>
                </a:gridCol>
              </a:tblGrid>
              <a:tr h="320801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2.029K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1.727K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2.037K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2.334M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2.392M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212.8K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174.1K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213.7K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184.3K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112.5K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18.7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122.4K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1.147K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1.223M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1.076M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2.435M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2.407M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2.908M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2.667M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2.754M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83.1K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1.556K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1.233K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45.3K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79.6K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6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4100" y="5717985"/>
            <a:ext cx="1136934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DC:DN52; </a:t>
            </a:r>
            <a:r>
              <a:rPr lang="pt-B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O07;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O04; O08,  Vendor: REALTEK)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600" dirty="0">
                <a:solidFill>
                  <a:srgbClr val="0000FF"/>
                </a:solidFill>
              </a:rPr>
              <a:t>MDIP0, MDIN0, AVDD10, MDIP1, MDIN1, AVDD33, </a:t>
            </a:r>
            <a:r>
              <a:rPr lang="en-US" sz="1600" dirty="0" smtClean="0">
                <a:solidFill>
                  <a:srgbClr val="0000FF"/>
                </a:solidFill>
              </a:rPr>
              <a:t>DVDD10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8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12300"/>
            <a:ext cx="12316691" cy="585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 marL="285750" indent="571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1: Burned issue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scrap</a:t>
            </a:r>
            <a:endParaRPr lang="en-US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2: L304 short 0 ohm follow </a:t>
            </a: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 (MPM:S905X2-B, P/N: 002.02753.005, DC: 20240408, 20231224, 20231224, D20240122, D20240122, Vendor: AMLOGIC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material issue</a:t>
            </a:r>
          </a:p>
          <a:p>
            <a:pPr marL="285750" indent="571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3: No boot</a:t>
            </a: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The product is 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moisture-contaminated</a:t>
            </a:r>
          </a:p>
          <a:p>
            <a:pPr marL="285750" indent="571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Top 4: L801 short 0 ohm </a:t>
            </a: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follow U801_RTL8211F-CG (MPM: RTL8211F-CG, P/N 002.02152.005, DC:DN52; 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O07; </a:t>
            </a: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O04; O08,  Vendor: REALTEK) 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material issue</a:t>
            </a:r>
          </a:p>
          <a:p>
            <a:pPr marL="285750" indent="571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Top 5: DOA no Ping, this issue follow 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 </a:t>
            </a:r>
            <a:r>
              <a:rPr lang="pt-BR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(MPM: RTL8211F-CG, P/N 002.02152.005, DC: O15, Vendor: REALTEK) </a:t>
            </a:r>
            <a:r>
              <a:rPr lang="pt-BR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component (can update on 24/12/18)</a:t>
            </a:r>
            <a:endParaRPr lang="en-US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issue can cover 100% at FATP ( *no boot up, *no Ping, *moisture sensitive)</a:t>
            </a:r>
          </a:p>
          <a:p>
            <a:pPr marL="57150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track factory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(Tem: 19-27°C &amp; Humidity: 31-59%R.H) to preserve material. </a:t>
            </a:r>
          </a:p>
          <a:p>
            <a:pPr marL="57150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#4,7,8,10,19,20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U1_S905X2_B NG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Vender had FA for this component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SQE can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co-work with vendor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AMLOGIC analysis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fail. Owner: </a:t>
            </a:r>
            <a:r>
              <a:rPr lang="en-US" dirty="0" err="1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SQE.Gavin</a:t>
            </a:r>
            <a:endParaRPr lang="en-US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#9,23,24,26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U801_RTL8211F-CG. Vender had FA for this component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      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SQE can co-work with 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vendor REALTEK analysis 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material fail. Owner: </a:t>
            </a:r>
            <a:r>
              <a:rPr lang="en-US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SQE.Gavin</a:t>
            </a:r>
            <a:endParaRPr lang="en-US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80208"/>
              </p:ext>
            </p:extLst>
          </p:nvPr>
        </p:nvGraphicFramePr>
        <p:xfrm>
          <a:off x="10277703" y="4989385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Packager Shell Object" showAsIcon="1" r:id="rId3" imgW="1114516" imgH="514290" progId="Package">
                  <p:embed/>
                </p:oleObj>
              </mc:Choice>
              <mc:Fallback>
                <p:oleObj name="Packager Shell Object" showAsIcon="1" r:id="rId3" imgW="1114516" imgH="5142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77703" y="4989385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789364"/>
              </p:ext>
            </p:extLst>
          </p:nvPr>
        </p:nvGraphicFramePr>
        <p:xfrm>
          <a:off x="10023701" y="5777797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Packager Shell Object" showAsIcon="1" r:id="rId5" imgW="1114516" imgH="514290" progId="Package">
                  <p:embed/>
                </p:oleObj>
              </mc:Choice>
              <mc:Fallback>
                <p:oleObj name="Packager Shell Object" showAsIcon="1" r:id="rId5" imgW="1114516" imgH="5142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23701" y="5777797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9942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8541</TotalTime>
  <Words>3068</Words>
  <Application>Microsoft Office PowerPoint</Application>
  <PresentationFormat>Widescreen</PresentationFormat>
  <Paragraphs>1451</Paragraphs>
  <Slides>15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等线</vt:lpstr>
      <vt:lpstr>微軟正黑體</vt:lpstr>
      <vt:lpstr>微軟正黑體</vt:lpstr>
      <vt:lpstr>Microsoft YaHei</vt:lpstr>
      <vt:lpstr>新細明體</vt:lpstr>
      <vt:lpstr>SimSun</vt:lpstr>
      <vt:lpstr>Arial</vt:lpstr>
      <vt:lpstr>Calibri</vt:lpstr>
      <vt:lpstr>Calibri Light</vt:lpstr>
      <vt:lpstr>Wingdings</vt:lpstr>
      <vt:lpstr>Office Theme</vt:lpstr>
      <vt:lpstr>Worksheet</vt:lpstr>
      <vt:lpstr>Packager Shell Object</vt:lpstr>
      <vt:lpstr>BFX AT-100 RMA 25PCS RMA &amp; 1PCS DOA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T99X171.00 RMA 26PCS FA REPORT</dc:title>
  <dc:creator>吳輝午</dc:creator>
  <cp:lastModifiedBy>吳輝午</cp:lastModifiedBy>
  <cp:revision>222</cp:revision>
  <dcterms:created xsi:type="dcterms:W3CDTF">2024-11-22T01:26:06Z</dcterms:created>
  <dcterms:modified xsi:type="dcterms:W3CDTF">2024-12-17T12:21:08Z</dcterms:modified>
</cp:coreProperties>
</file>